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20"/>
  </p:notesMasterIdLst>
  <p:sldIdLst>
    <p:sldId id="257" r:id="rId5"/>
    <p:sldId id="264" r:id="rId6"/>
    <p:sldId id="256" r:id="rId7"/>
    <p:sldId id="259" r:id="rId8"/>
    <p:sldId id="266" r:id="rId9"/>
    <p:sldId id="260" r:id="rId10"/>
    <p:sldId id="265" r:id="rId11"/>
    <p:sldId id="258" r:id="rId12"/>
    <p:sldId id="267" r:id="rId13"/>
    <p:sldId id="268" r:id="rId14"/>
    <p:sldId id="261" r:id="rId15"/>
    <p:sldId id="269" r:id="rId16"/>
    <p:sldId id="270" r:id="rId17"/>
    <p:sldId id="271" r:id="rId18"/>
    <p:sldId id="272" r:id="rId19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7C80"/>
    <a:srgbClr val="004846"/>
    <a:srgbClr val="009999"/>
    <a:srgbClr val="FFFFFF"/>
    <a:srgbClr val="FF9999"/>
    <a:srgbClr val="FF66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5" d="100"/>
          <a:sy n="105" d="100"/>
        </p:scale>
        <p:origin x="169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4805" tIns="47402" rIns="94805" bIns="4740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4" cy="513508"/>
          </a:xfrm>
          <a:prstGeom prst="rect">
            <a:avLst/>
          </a:prstGeom>
        </p:spPr>
        <p:txBody>
          <a:bodyPr vert="horz" lIns="94805" tIns="47402" rIns="94805" bIns="47402" rtlCol="0"/>
          <a:lstStyle>
            <a:lvl1pPr algn="r">
              <a:defRPr sz="1200"/>
            </a:lvl1pPr>
          </a:lstStyle>
          <a:p>
            <a:fld id="{AC405E95-5806-4E50-8150-4AC573A1761C}" type="datetimeFigureOut">
              <a:rPr lang="fr-FR" smtClean="0"/>
              <a:t>31/05/2024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79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5" tIns="47402" rIns="94805" bIns="47402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4805" tIns="47402" rIns="94805" bIns="4740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4" cy="513507"/>
          </a:xfrm>
          <a:prstGeom prst="rect">
            <a:avLst/>
          </a:prstGeom>
        </p:spPr>
        <p:txBody>
          <a:bodyPr vert="horz" lIns="94805" tIns="47402" rIns="94805" bIns="4740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3" y="9721108"/>
            <a:ext cx="3076364" cy="513507"/>
          </a:xfrm>
          <a:prstGeom prst="rect">
            <a:avLst/>
          </a:prstGeom>
        </p:spPr>
        <p:txBody>
          <a:bodyPr vert="horz" lIns="94805" tIns="47402" rIns="94805" bIns="47402" rtlCol="0" anchor="b"/>
          <a:lstStyle>
            <a:lvl1pPr algn="r">
              <a:defRPr sz="1200"/>
            </a:lvl1pPr>
          </a:lstStyle>
          <a:p>
            <a:fld id="{FBC26437-987A-4568-B2ED-C089A1D6B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22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5145-C66C-4337-AAA5-DA79FED3525C}" type="datetime1">
              <a:rPr lang="fr-FR" smtClean="0"/>
              <a:t>31/05/2024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5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B033-0908-4206-8E94-8090FAD78955}" type="datetime1">
              <a:rPr lang="fr-FR" smtClean="0"/>
              <a:t>31/05/2024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16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2BA-7681-4229-A731-55DAABFEE2F2}" type="datetime1">
              <a:rPr lang="fr-FR" smtClean="0"/>
              <a:t>31/05/2024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3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3043-2796-4A1B-ABF1-95E4C6AE376F}" type="datetime1">
              <a:rPr lang="fr-FR" smtClean="0"/>
              <a:t>31/05/2024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64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5570250-A572-4BA2-B01B-30A953196F72}" type="datetime1">
              <a:rPr lang="fr-FR" smtClean="0"/>
              <a:t>31/05/2024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FH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4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5CF-D482-4DB6-8CB1-C71E9A55AB57}" type="datetime1">
              <a:rPr lang="fr-FR" smtClean="0"/>
              <a:t>31/05/2024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1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0237-57CC-472B-87E4-4B06372A9324}" type="datetime1">
              <a:rPr lang="fr-FR" smtClean="0"/>
              <a:t>31/05/2024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4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F4642B-A355-4143-A68E-21FC2B6DB9F3}" type="datetime1">
              <a:rPr lang="fr-FR" smtClean="0"/>
              <a:t>31/05/2024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FH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2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4B35-AFE2-45B4-8450-FCA984E14AC7}" type="datetime1">
              <a:rPr lang="fr-FR" smtClean="0"/>
              <a:t>31/05/2024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06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4EDF-AAC8-435A-8A8F-5C28A4BCEC53}" type="datetime1">
              <a:rPr lang="fr-FR" smtClean="0"/>
              <a:t>31/05/2024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AD8E-DEEB-4FB2-869A-DF4A6081AD00}" type="datetime1">
              <a:rPr lang="fr-FR" smtClean="0"/>
              <a:t>31/05/2024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47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5FEE88-601B-4617-ABBB-484DB60B64DE}" type="datetime1">
              <a:rPr lang="fr-FR" smtClean="0"/>
              <a:t>31/05/2024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FH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74DCC3F-8A6B-3842-E7E4-2F6F60EB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4428" y="6237312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08582E2-60D7-40E7-AECB-CED9E7320F8D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ADBC24-6AF0-6BBF-95D7-B4DC856638ED}"/>
              </a:ext>
            </a:extLst>
          </p:cNvPr>
          <p:cNvSpPr/>
          <p:nvPr/>
        </p:nvSpPr>
        <p:spPr>
          <a:xfrm>
            <a:off x="4479635" y="213633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3FD97C9-9EE9-3D22-5F1E-AAC9C3767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2725"/>
            <a:ext cx="9144000" cy="200377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5BA6757-4AF5-A9AF-2E6A-10FE2D8B203E}"/>
              </a:ext>
            </a:extLst>
          </p:cNvPr>
          <p:cNvSpPr txBox="1"/>
          <p:nvPr/>
        </p:nvSpPr>
        <p:spPr>
          <a:xfrm>
            <a:off x="3491880" y="3212975"/>
            <a:ext cx="5652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cap="none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aguet Script" panose="020F0502020204030204" pitchFamily="2" charset="0"/>
              </a:rPr>
              <a:t>UIA Melun Val de Seine</a:t>
            </a:r>
            <a:endParaRPr lang="fr-FR" sz="4000" dirty="0">
              <a:latin typeface="Baguet Script" panose="020F0502020204030204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B974FC-C1A1-3E14-E810-9150BA3F7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32" y="0"/>
            <a:ext cx="4151736" cy="67732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3F4DF1-768A-F7B9-1152-4256969DD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83" y="476672"/>
            <a:ext cx="2232251" cy="7200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03A83D-51E4-482F-58DF-D12750CA7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523" y="887834"/>
            <a:ext cx="1042506" cy="7681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45BA93-68CA-1E3E-472B-020B55D79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564" y="3619462"/>
            <a:ext cx="7315834" cy="3194581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0DF3CBC-8DF8-3125-5AD4-D630B476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FH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FDE0C219-DF76-EDB3-1B05-4DE3D067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5571-6DB0-4137-AE9E-46CC2262DA09}" type="datetime1">
              <a:rPr lang="fr-FR" smtClean="0"/>
              <a:t>31/05/2024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1D27BA-1E60-2FED-9488-65B8EEA3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142" y="6341410"/>
            <a:ext cx="8280920" cy="658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cap="none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Année</a:t>
            </a:r>
            <a:r>
              <a:rPr lang="en-US" sz="4400" cap="none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cap="none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universitaire</a:t>
            </a:r>
            <a:r>
              <a:rPr lang="en-US" sz="4400" cap="none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2024/2025</a:t>
            </a:r>
            <a:br>
              <a:rPr lang="fr-FR" sz="44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12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2A12F2-2947-2F7B-C2A4-07673884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l="7789" t="5229" r="2671" b="5229"/>
          <a:stretch/>
        </p:blipFill>
        <p:spPr>
          <a:xfrm>
            <a:off x="899592" y="-171400"/>
            <a:ext cx="6912768" cy="6912768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FC20FA-2988-B8F4-1034-384C7868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8" y="1781571"/>
            <a:ext cx="9005623" cy="5036453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8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Rosalba ou la magie du pastel -Marie-Gabrielle Kunstler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jeudi 16 janvier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Séductrices et femmes fatales à l’Opéra - Julia Le Brun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jeudi 6 février 2025 à 17h00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Histoires des femmes des Présidents de la République - Frédéric </a:t>
            </a:r>
            <a:r>
              <a:rPr lang="fr-FR" sz="1400" b="1" dirty="0" err="1">
                <a:solidFill>
                  <a:srgbClr val="A50021"/>
                </a:solidFill>
              </a:rPr>
              <a:t>Mallégol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10 février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Pin-Up – une célébrité montée en épingle - Jean-Christophe Bertin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jeudi 13 février 2025 à 17h00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9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La place de la femme en France à travers la chanson française - Frédéric </a:t>
            </a:r>
            <a:r>
              <a:rPr lang="fr-FR" sz="1400" b="1" dirty="0" err="1">
                <a:solidFill>
                  <a:srgbClr val="A50021"/>
                </a:solidFill>
              </a:rPr>
              <a:t>Mallégol</a:t>
            </a:r>
            <a:r>
              <a:rPr lang="fr-FR" sz="1400" b="1" dirty="0">
                <a:solidFill>
                  <a:srgbClr val="A50021"/>
                </a:solidFill>
              </a:rPr>
              <a:t>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3 mars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Forcer le destin des femmes peintres à la Renaissance en Italie – Brigitte </a:t>
            </a:r>
            <a:r>
              <a:rPr lang="fr-FR" sz="1400" b="1" dirty="0" err="1">
                <a:solidFill>
                  <a:srgbClr val="A50021"/>
                </a:solidFill>
              </a:rPr>
              <a:t>Poitrenaud</a:t>
            </a:r>
            <a:r>
              <a:rPr lang="fr-FR" sz="1400" b="1" dirty="0">
                <a:solidFill>
                  <a:srgbClr val="A50021"/>
                </a:solidFill>
              </a:rPr>
              <a:t> </a:t>
            </a:r>
            <a:r>
              <a:rPr lang="fr-FR" sz="1400" b="1" dirty="0" err="1">
                <a:solidFill>
                  <a:srgbClr val="A50021"/>
                </a:solidFill>
              </a:rPr>
              <a:t>Lamesi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11 mars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29110-9C49-9821-9C29-C391DFA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8582E2-60D7-40E7-AECB-CED9E7320F8D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8B0010D-E9AB-263D-D707-71BC9F2FC1D1}"/>
              </a:ext>
            </a:extLst>
          </p:cNvPr>
          <p:cNvSpPr txBox="1">
            <a:spLocks/>
          </p:cNvSpPr>
          <p:nvPr/>
        </p:nvSpPr>
        <p:spPr>
          <a:xfrm>
            <a:off x="2267744" y="116632"/>
            <a:ext cx="4824536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les femmes à l’honneur</a:t>
            </a:r>
            <a:endParaRPr lang="fr-FR" sz="3200" dirty="0">
              <a:solidFill>
                <a:srgbClr val="009999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6DF0BD-85EC-13D2-917C-426EA1960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6" y="966995"/>
            <a:ext cx="2365453" cy="71939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71EE52-C363-A55E-59D2-90FC2B32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35CA210-2889-FB1C-4C7C-352A98B2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A370-78BD-4CD3-809D-27008EDCA8DB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54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2A12F2-2947-2F7B-C2A4-07673884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l="7789" t="5229" r="2671" b="5229"/>
          <a:stretch/>
        </p:blipFill>
        <p:spPr>
          <a:xfrm>
            <a:off x="899592" y="-207931"/>
            <a:ext cx="6912768" cy="6912768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FC20FA-2988-B8F4-1034-384C7868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68383"/>
            <a:ext cx="9005623" cy="5036453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9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La place des femmes dans la littérature française - Michèle Prot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24 mars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Femmes artistes - Virginie </a:t>
            </a:r>
            <a:r>
              <a:rPr lang="fr-FR" sz="1400" b="1" dirty="0" err="1">
                <a:solidFill>
                  <a:srgbClr val="A50021"/>
                </a:solidFill>
              </a:rPr>
              <a:t>Gimaray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jeudi 27 mars 2025 à 17h00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10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Anna-Eva Bergman : les horizons du sublime - Éric Parmentier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28 avril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Portraits de femmes : les figures de l’Opéra - Tania </a:t>
            </a:r>
            <a:r>
              <a:rPr lang="fr-FR" sz="1400" b="1" dirty="0" err="1">
                <a:solidFill>
                  <a:srgbClr val="A50021"/>
                </a:solidFill>
              </a:rPr>
              <a:t>Bracq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24 mars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Les femmes et le cinéma français - Jacques Robert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Jeudi 22 mai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Jane Birkin, la plus « </a:t>
            </a:r>
            <a:r>
              <a:rPr lang="fr-FR" sz="1400" b="1" dirty="0" err="1">
                <a:solidFill>
                  <a:srgbClr val="A50021"/>
                </a:solidFill>
              </a:rPr>
              <a:t>Frenchy</a:t>
            </a:r>
            <a:r>
              <a:rPr lang="fr-FR" sz="1400" b="1" dirty="0">
                <a:solidFill>
                  <a:srgbClr val="A50021"/>
                </a:solidFill>
              </a:rPr>
              <a:t> » des anglaises - Jean-Jacques Astruc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26 mai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29110-9C49-9821-9C29-C391DFA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8582E2-60D7-40E7-AECB-CED9E7320F8D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8B0010D-E9AB-263D-D707-71BC9F2FC1D1}"/>
              </a:ext>
            </a:extLst>
          </p:cNvPr>
          <p:cNvSpPr txBox="1">
            <a:spLocks/>
          </p:cNvSpPr>
          <p:nvPr/>
        </p:nvSpPr>
        <p:spPr>
          <a:xfrm>
            <a:off x="2267744" y="116632"/>
            <a:ext cx="4824536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les femmes à l’honneur</a:t>
            </a:r>
            <a:endParaRPr lang="fr-FR" sz="3200" dirty="0">
              <a:solidFill>
                <a:srgbClr val="009999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6DF0BD-85EC-13D2-917C-426EA1960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6" y="966995"/>
            <a:ext cx="2365453" cy="71939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15A72C-A7C0-654C-C053-B3064520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DA82DC32-72F6-05E1-47A5-BC18C1A1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4E45-4791-4E71-9327-04405547F09C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6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2A12F2-2947-2F7B-C2A4-07673884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l="7789" t="5229" r="2671" b="5229"/>
          <a:stretch/>
        </p:blipFill>
        <p:spPr>
          <a:xfrm>
            <a:off x="899592" y="-207931"/>
            <a:ext cx="6912768" cy="6912768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FC20FA-2988-B8F4-1034-384C7868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35" y="2276872"/>
            <a:ext cx="9005623" cy="2408689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11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Victoire </a:t>
            </a:r>
            <a:r>
              <a:rPr lang="fr-FR" sz="1400" b="1" dirty="0" err="1">
                <a:solidFill>
                  <a:srgbClr val="A50021"/>
                </a:solidFill>
              </a:rPr>
              <a:t>Collombella</a:t>
            </a:r>
            <a:r>
              <a:rPr lang="fr-FR" sz="1400" b="1" dirty="0">
                <a:solidFill>
                  <a:srgbClr val="A50021"/>
                </a:solidFill>
              </a:rPr>
              <a:t> mène l’enquête : menace sous mon toit - Anaïs </a:t>
            </a:r>
            <a:r>
              <a:rPr lang="fr-FR" sz="1400" b="1" dirty="0" err="1">
                <a:solidFill>
                  <a:srgbClr val="A50021"/>
                </a:solidFill>
              </a:rPr>
              <a:t>Larcheron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mercredi 20 novembre 2024 à 14h30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Ruth, la païenne moabite convertie - Vincent Bouton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mercredi 5 mars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12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Rosie et ses rivets s’en vont en guerre (Story of </a:t>
            </a:r>
            <a:r>
              <a:rPr lang="fr-FR" sz="1400" b="1" dirty="0" err="1">
                <a:solidFill>
                  <a:srgbClr val="A50021"/>
                </a:solidFill>
              </a:rPr>
              <a:t>song</a:t>
            </a:r>
            <a:r>
              <a:rPr lang="fr-FR" sz="1400" b="1" dirty="0">
                <a:solidFill>
                  <a:srgbClr val="A50021"/>
                </a:solidFill>
              </a:rPr>
              <a:t> 3 – livret CD) - Jean-Christophe Bertin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Mercredi 12 mars 2025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29110-9C49-9821-9C29-C391DFA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8582E2-60D7-40E7-AECB-CED9E7320F8D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8B0010D-E9AB-263D-D707-71BC9F2FC1D1}"/>
              </a:ext>
            </a:extLst>
          </p:cNvPr>
          <p:cNvSpPr txBox="1">
            <a:spLocks/>
          </p:cNvSpPr>
          <p:nvPr/>
        </p:nvSpPr>
        <p:spPr>
          <a:xfrm>
            <a:off x="2267744" y="116632"/>
            <a:ext cx="4824536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les femmes à l’honneur</a:t>
            </a:r>
            <a:endParaRPr lang="fr-FR" sz="3200" dirty="0">
              <a:solidFill>
                <a:srgbClr val="009999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59C65A-E81D-1C40-8ED0-CD4FE4A3C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7" t="6900" r="5113" b="4847"/>
          <a:stretch/>
        </p:blipFill>
        <p:spPr>
          <a:xfrm>
            <a:off x="204935" y="869835"/>
            <a:ext cx="2365453" cy="884474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039E10-92FA-EEBB-2AC8-B8364AA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34CF06-DBC5-F095-AD6F-796D2C18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5C28-993B-4587-8F33-BA505E91C2C4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18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2A12F2-2947-2F7B-C2A4-07673884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l="7789" t="5229" r="2671" b="5229"/>
          <a:stretch/>
        </p:blipFill>
        <p:spPr>
          <a:xfrm>
            <a:off x="869780" y="-274858"/>
            <a:ext cx="6912768" cy="6912768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FC20FA-2988-B8F4-1034-384C7868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77" y="1598778"/>
            <a:ext cx="9005623" cy="910473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20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Atelier théâtre - Marie-Christine Barthes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Les mardis d’octobre 2024 à mai 2025 de 11h30 à 13h30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29110-9C49-9821-9C29-C391DFA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8582E2-60D7-40E7-AECB-CED9E7320F8D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8B0010D-E9AB-263D-D707-71BC9F2FC1D1}"/>
              </a:ext>
            </a:extLst>
          </p:cNvPr>
          <p:cNvSpPr txBox="1">
            <a:spLocks/>
          </p:cNvSpPr>
          <p:nvPr/>
        </p:nvSpPr>
        <p:spPr>
          <a:xfrm>
            <a:off x="2267744" y="116632"/>
            <a:ext cx="4824536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les femmes à l’honneur</a:t>
            </a:r>
            <a:endParaRPr lang="fr-FR" sz="3200" dirty="0">
              <a:solidFill>
                <a:srgbClr val="00999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670229-3A2F-EEB6-0F48-DA4E4A8CE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9" y="863332"/>
            <a:ext cx="2593345" cy="7620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0A4933-12F8-3A6F-BAB8-5597BA2E91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0" t="9233" r="5028" b="12776"/>
          <a:stretch/>
        </p:blipFill>
        <p:spPr>
          <a:xfrm>
            <a:off x="168982" y="2270489"/>
            <a:ext cx="2325318" cy="76836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5DA544E-5D13-6082-26CB-1E71273030F5}"/>
              </a:ext>
            </a:extLst>
          </p:cNvPr>
          <p:cNvSpPr txBox="1">
            <a:spLocks/>
          </p:cNvSpPr>
          <p:nvPr/>
        </p:nvSpPr>
        <p:spPr>
          <a:xfrm>
            <a:off x="136419" y="3038855"/>
            <a:ext cx="9005623" cy="350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Page 22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L’invisibilisation des femmes (session 2) - Emmanuel Faure-</a:t>
            </a:r>
            <a:r>
              <a:rPr lang="fr-FR" sz="1400" b="1" dirty="0" err="1">
                <a:solidFill>
                  <a:srgbClr val="A50021"/>
                </a:solidFill>
              </a:rPr>
              <a:t>Carricaburu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Les lundis d’octobre à novembre 2024 de 10h00 à 12h00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8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Page 23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Art transnational : séances monographiques autour d’artistes femmes - Juliette </a:t>
            </a:r>
            <a:r>
              <a:rPr lang="fr-FR" sz="1400" b="1" dirty="0" err="1">
                <a:solidFill>
                  <a:srgbClr val="A50021"/>
                </a:solidFill>
              </a:rPr>
              <a:t>Milbach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Les mardis de novembre à décembre 2024 de 14h00 à 16h00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8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Les femmes artistes du Moyen Âge à la Révolution - Marie-Gabrielle Kunstler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Les mercredis de novembre à décembre 2024 de 10h00 à 12h00</a:t>
            </a:r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8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24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L’art au féminin - Éric Parmentier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Les vendredis en janvier 2025 de 10h00 à 11h30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8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Les femmes qui lisent sont dangereuses : images des lectrices dans la peinture - Hélène </a:t>
            </a:r>
            <a:r>
              <a:rPr lang="fr-FR" sz="1400" b="1" dirty="0" err="1">
                <a:solidFill>
                  <a:srgbClr val="A50021"/>
                </a:solidFill>
              </a:rPr>
              <a:t>Oblin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Jeudi 13 mars 2025 de 14h00 à 16h00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C8277D-4EB4-6C5C-70C7-30991915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291BB989-A49A-9141-674F-CCF35B71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584D-C87C-4276-B334-264E54FA68A0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5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2A12F2-2947-2F7B-C2A4-07673884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l="7789" t="5229" r="2671" b="5229"/>
          <a:stretch/>
        </p:blipFill>
        <p:spPr>
          <a:xfrm>
            <a:off x="971600" y="-294345"/>
            <a:ext cx="6912768" cy="691276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29110-9C49-9821-9C29-C391DFA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8582E2-60D7-40E7-AECB-CED9E7320F8D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8B0010D-E9AB-263D-D707-71BC9F2FC1D1}"/>
              </a:ext>
            </a:extLst>
          </p:cNvPr>
          <p:cNvSpPr txBox="1">
            <a:spLocks/>
          </p:cNvSpPr>
          <p:nvPr/>
        </p:nvSpPr>
        <p:spPr>
          <a:xfrm>
            <a:off x="2267744" y="116632"/>
            <a:ext cx="4824536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les femmes à l’honneur</a:t>
            </a:r>
            <a:endParaRPr lang="fr-FR" sz="3200" dirty="0">
              <a:solidFill>
                <a:srgbClr val="009999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5DA544E-5D13-6082-26CB-1E71273030F5}"/>
              </a:ext>
            </a:extLst>
          </p:cNvPr>
          <p:cNvSpPr txBox="1">
            <a:spLocks/>
          </p:cNvSpPr>
          <p:nvPr/>
        </p:nvSpPr>
        <p:spPr>
          <a:xfrm>
            <a:off x="69188" y="1916832"/>
            <a:ext cx="9005623" cy="4106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Page 32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La vie de Marilyn - Jean-Christophe Bertin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Jeudi 7 novembre 2024 de 10h00 à 12h00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Marilyn en vie et en musique - Jean-Christophe Bertin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Jeudi 14 novembre 2024 de 10h00 à 12h00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La mort annoncée de Marilyn - Jean-Christophe Bertin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Jeudi 21 novembre 2024 de 10h00 à 12h00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Katherine Dunham, artiste afro-américaine : son engagement pour valoriser la danse noire aux USA - Sabrina </a:t>
            </a:r>
            <a:r>
              <a:rPr lang="fr-FR" sz="1400" b="1" dirty="0" err="1">
                <a:solidFill>
                  <a:srgbClr val="A50021"/>
                </a:solidFill>
              </a:rPr>
              <a:t>Faifort</a:t>
            </a:r>
            <a:r>
              <a:rPr lang="fr-FR" sz="1400" b="1" dirty="0">
                <a:solidFill>
                  <a:srgbClr val="A50021"/>
                </a:solidFill>
              </a:rPr>
              <a:t> 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Les vendredis de janvier à février 2025 de 10h00 à 12h00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Page 33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Juliette Gréco - Jean-Jacques Astruc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Mardi 11 février 2025 de 14h00 à 16h00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Brigitte Bardot - initiales B.B.- Jean-Jacques Astruc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Mardi 4 mars 2025 de 14h00 à 16h00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1B4F5F-481D-E0F1-DCA0-2965111EF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5427"/>
            <a:ext cx="2591025" cy="743776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DB97B-9AF0-6AFD-DD7A-48723521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FE6733-5B59-A32F-7DCD-5DBEEEE9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4C47-950E-4235-8701-6C3E545B2EEC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39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2A12F2-2947-2F7B-C2A4-07673884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l="7789" t="5229" r="2671" b="5229"/>
          <a:stretch/>
        </p:blipFill>
        <p:spPr>
          <a:xfrm>
            <a:off x="971600" y="-294345"/>
            <a:ext cx="6912768" cy="691276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29110-9C49-9821-9C29-C391DFA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8582E2-60D7-40E7-AECB-CED9E7320F8D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8B0010D-E9AB-263D-D707-71BC9F2FC1D1}"/>
              </a:ext>
            </a:extLst>
          </p:cNvPr>
          <p:cNvSpPr txBox="1">
            <a:spLocks/>
          </p:cNvSpPr>
          <p:nvPr/>
        </p:nvSpPr>
        <p:spPr>
          <a:xfrm>
            <a:off x="2267744" y="116632"/>
            <a:ext cx="4824536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les femmes à l’honneur</a:t>
            </a:r>
            <a:endParaRPr lang="fr-FR" sz="3200" dirty="0">
              <a:solidFill>
                <a:srgbClr val="009999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5DA544E-5D13-6082-26CB-1E71273030F5}"/>
              </a:ext>
            </a:extLst>
          </p:cNvPr>
          <p:cNvSpPr txBox="1">
            <a:spLocks/>
          </p:cNvSpPr>
          <p:nvPr/>
        </p:nvSpPr>
        <p:spPr>
          <a:xfrm>
            <a:off x="53397" y="1736264"/>
            <a:ext cx="9005623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Page 35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Colette revisitée - Geneviève </a:t>
            </a:r>
            <a:r>
              <a:rPr lang="fr-FR" sz="1400" b="1" dirty="0" err="1">
                <a:solidFill>
                  <a:srgbClr val="A50021"/>
                </a:solidFill>
              </a:rPr>
              <a:t>Tabourel</a:t>
            </a:r>
            <a:r>
              <a:rPr lang="fr-FR" sz="1400" b="1" dirty="0">
                <a:solidFill>
                  <a:srgbClr val="A50021"/>
                </a:solidFill>
              </a:rPr>
              <a:t> 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Vendredi 11 octobre 2024 de 14h00 à 16h00</a:t>
            </a:r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Page 36 de la brochure :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Les grands-mères écrivaines - Geneviève </a:t>
            </a:r>
            <a:r>
              <a:rPr lang="fr-FR" sz="1400" b="1" dirty="0" err="1">
                <a:solidFill>
                  <a:srgbClr val="A50021"/>
                </a:solidFill>
              </a:rPr>
              <a:t>Tabourel</a:t>
            </a:r>
            <a:r>
              <a:rPr lang="fr-FR" sz="1400" b="1" dirty="0">
                <a:solidFill>
                  <a:srgbClr val="A50021"/>
                </a:solidFill>
              </a:rPr>
              <a:t> 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Vendredi 14 février 2025 de 14h00 à 16h00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A table avec Jane Austen - Geneviève </a:t>
            </a:r>
            <a:r>
              <a:rPr lang="fr-FR" sz="1400" b="1" dirty="0" err="1">
                <a:solidFill>
                  <a:srgbClr val="A50021"/>
                </a:solidFill>
              </a:rPr>
              <a:t>Tabourel</a:t>
            </a:r>
            <a:r>
              <a:rPr lang="fr-FR" sz="1400" b="1" dirty="0">
                <a:solidFill>
                  <a:srgbClr val="A50021"/>
                </a:solidFill>
              </a:rPr>
              <a:t> 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Vendredi 14 mars 2025 de 14h00 à 16h00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E4AA80-422D-98EF-926A-DB2F3615B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8" y="907136"/>
            <a:ext cx="2548349" cy="8291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E8AF4B-6D32-5287-54C7-1A31B8CCD4D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58" y="3766873"/>
            <a:ext cx="2578604" cy="72000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9D2FB84-5292-B6F6-1CDB-687D05C22915}"/>
              </a:ext>
            </a:extLst>
          </p:cNvPr>
          <p:cNvSpPr txBox="1">
            <a:spLocks/>
          </p:cNvSpPr>
          <p:nvPr/>
        </p:nvSpPr>
        <p:spPr>
          <a:xfrm>
            <a:off x="69188" y="4644935"/>
            <a:ext cx="9005623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Page 39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La femme russe : mythes et réalités - Olga Galland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Les lundis de février à mars 2025 de 14h00 à 16h00</a:t>
            </a:r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Page 40 de la brochure :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Les femmes passent à l’action ! Les femmes dans l’histoire russe - Juliette </a:t>
            </a:r>
            <a:r>
              <a:rPr lang="fr-FR" sz="1400" b="1" dirty="0" err="1">
                <a:solidFill>
                  <a:srgbClr val="A50021"/>
                </a:solidFill>
              </a:rPr>
              <a:t>Milbach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Les mardis de mars à avril 2025 de 15h00 à 17h00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b="1" dirty="0">
                <a:solidFill>
                  <a:srgbClr val="A50021"/>
                </a:solidFill>
              </a:rPr>
              <a:t>Être femme au temps des Aztèques - Nathalie Brown</a:t>
            </a: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fr-FR" sz="1400" dirty="0"/>
              <a:t>Mercredi 14 mai 2025 de 10h00 à 12h00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fr-FR" sz="140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DD4EA8-C661-DDAB-504F-1DAC18BC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E88383F7-1962-94F9-13D1-A2807CA3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5205-7374-4028-B36F-15EDE2AB0397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6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E7985A-B1E8-3B99-0AAC-516EB9F2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8582E2-60D7-40E7-AECB-CED9E7320F8D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6D45D9E-CEF6-923F-9277-8B41A1A4B7D5}"/>
              </a:ext>
            </a:extLst>
          </p:cNvPr>
          <p:cNvGrpSpPr/>
          <p:nvPr/>
        </p:nvGrpSpPr>
        <p:grpSpPr>
          <a:xfrm>
            <a:off x="780854" y="788967"/>
            <a:ext cx="2623285" cy="2520000"/>
            <a:chOff x="780854" y="788968"/>
            <a:chExt cx="2623285" cy="2489265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36C9F43A-8BF0-DC7C-6ED5-D5977195C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0854" y="788968"/>
              <a:ext cx="2489265" cy="2489265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8E6DB2C-0BA6-1C12-797C-960D032D2DE4}"/>
                </a:ext>
              </a:extLst>
            </p:cNvPr>
            <p:cNvSpPr txBox="1"/>
            <p:nvPr/>
          </p:nvSpPr>
          <p:spPr>
            <a:xfrm rot="20302125">
              <a:off x="981485" y="1845796"/>
              <a:ext cx="242265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32104">
                <a:spcAft>
                  <a:spcPts val="600"/>
                </a:spcAft>
              </a:pPr>
              <a:r>
                <a:rPr lang="fr-FR" sz="1000" kern="1200" dirty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Développement Durable</a:t>
              </a:r>
            </a:p>
            <a:p>
              <a:pPr algn="ctr" defTabSz="832104">
                <a:spcAft>
                  <a:spcPts val="600"/>
                </a:spcAft>
              </a:pPr>
              <a:r>
                <a:rPr lang="fr-FR" sz="1000" kern="1200" dirty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Biodiversité</a:t>
              </a:r>
              <a:endParaRPr lang="fr-FR" sz="1000" dirty="0">
                <a:solidFill>
                  <a:srgbClr val="FFFF00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9D6F34D-07A6-D38C-8B13-656BAD4E0441}"/>
                </a:ext>
              </a:extLst>
            </p:cNvPr>
            <p:cNvSpPr txBox="1"/>
            <p:nvPr/>
          </p:nvSpPr>
          <p:spPr>
            <a:xfrm>
              <a:off x="1708831" y="1393880"/>
              <a:ext cx="127455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32104">
                <a:spcAft>
                  <a:spcPts val="600"/>
                </a:spcAft>
              </a:pPr>
              <a:r>
                <a:rPr lang="fr-FR" sz="1000" kern="1200" dirty="0">
                  <a:solidFill>
                    <a:srgbClr val="FFFF00"/>
                  </a:solidFill>
                  <a:latin typeface="+mn-lt"/>
                  <a:ea typeface="+mn-ea"/>
                  <a:cs typeface="+mn-cs"/>
                </a:rPr>
                <a:t>Page 3 à 6</a:t>
              </a:r>
              <a:endParaRPr lang="fr-FR" sz="1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EBB7DB9-1498-F7D4-E1C6-86AAD0FA4E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0827" y="738422"/>
            <a:ext cx="2520000" cy="252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9DF2B62-51DA-0FAF-4726-BD4C8A6527E1}"/>
              </a:ext>
            </a:extLst>
          </p:cNvPr>
          <p:cNvSpPr txBox="1"/>
          <p:nvPr/>
        </p:nvSpPr>
        <p:spPr>
          <a:xfrm>
            <a:off x="904555" y="4573325"/>
            <a:ext cx="7610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Bradley Hand ITC" panose="03070402050302030203" pitchFamily="66" charset="0"/>
              </a:rPr>
              <a:t>La programmation sera ponctuée de cours et/ou conférences sur les thèmes du développement durable/biodiversité et également les femmes à l’honneur.</a:t>
            </a:r>
          </a:p>
          <a:p>
            <a:r>
              <a:rPr lang="fr-FR" b="1" dirty="0">
                <a:latin typeface="Bradley Hand ITC" panose="03070402050302030203" pitchFamily="66" charset="0"/>
              </a:rPr>
              <a:t>Les pages qui suivent déclinent ces cours en fonction des thèmes.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1802B1-5907-D5F9-04AD-EB61695516B9}"/>
              </a:ext>
            </a:extLst>
          </p:cNvPr>
          <p:cNvSpPr/>
          <p:nvPr/>
        </p:nvSpPr>
        <p:spPr>
          <a:xfrm>
            <a:off x="1381497" y="5544081"/>
            <a:ext cx="5975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Belle année universitaire à vous tous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E2142E-8814-12ED-BEBE-84A93A5408D0}"/>
              </a:ext>
            </a:extLst>
          </p:cNvPr>
          <p:cNvSpPr txBox="1"/>
          <p:nvPr/>
        </p:nvSpPr>
        <p:spPr>
          <a:xfrm>
            <a:off x="424424" y="3494487"/>
            <a:ext cx="857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Bradley Hand ITC" panose="03070402050302030203" pitchFamily="66" charset="0"/>
              </a:rPr>
              <a:t>L’Université » Inter-Âges Melun Val de Seine propose pour la saison 2024/2025 : </a:t>
            </a:r>
            <a:r>
              <a:rPr lang="fr-FR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2 fils rouges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8972A9-B12A-4007-BBEC-90037223D7F2}"/>
              </a:ext>
            </a:extLst>
          </p:cNvPr>
          <p:cNvSpPr txBox="1"/>
          <p:nvPr/>
        </p:nvSpPr>
        <p:spPr>
          <a:xfrm>
            <a:off x="704165" y="6338351"/>
            <a:ext cx="7811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Bradley Hand ITC" panose="03070402050302030203" pitchFamily="66" charset="0"/>
              </a:rPr>
              <a:t>L’équipe administrative de l’UIA est à votre disposition pour répondre à vos questions et vous inscrire.</a:t>
            </a:r>
            <a:endParaRPr lang="fr-FR" sz="1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Espace réservé du numéro de diapositive 10">
            <a:extLst>
              <a:ext uri="{FF2B5EF4-FFF2-40B4-BE49-F238E27FC236}">
                <a16:creationId xmlns:a16="http://schemas.microsoft.com/office/drawing/2014/main" id="{8679E141-5EFE-5415-5572-E460164549C8}"/>
              </a:ext>
            </a:extLst>
          </p:cNvPr>
          <p:cNvSpPr txBox="1">
            <a:spLocks/>
          </p:cNvSpPr>
          <p:nvPr/>
        </p:nvSpPr>
        <p:spPr>
          <a:xfrm>
            <a:off x="8494475" y="628100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08582E2-60D7-40E7-AECB-CED9E7320F8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BBAFFE-153F-B371-3F5F-B846D81E669F}"/>
              </a:ext>
            </a:extLst>
          </p:cNvPr>
          <p:cNvSpPr txBox="1"/>
          <p:nvPr/>
        </p:nvSpPr>
        <p:spPr>
          <a:xfrm>
            <a:off x="6257714" y="2064535"/>
            <a:ext cx="12745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32104">
              <a:spcAft>
                <a:spcPts val="600"/>
              </a:spcAft>
            </a:pPr>
            <a:r>
              <a:rPr lang="fr-FR" sz="10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Page 8 à 15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35DA9E-6EA4-87AB-62F8-59D599EF3A24}"/>
              </a:ext>
            </a:extLst>
          </p:cNvPr>
          <p:cNvSpPr txBox="1"/>
          <p:nvPr/>
        </p:nvSpPr>
        <p:spPr>
          <a:xfrm>
            <a:off x="5193110" y="2532789"/>
            <a:ext cx="242265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32104">
              <a:spcAft>
                <a:spcPts val="600"/>
              </a:spcAft>
            </a:pPr>
            <a:r>
              <a:rPr lang="fr-FR" sz="10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Les femmes </a:t>
            </a:r>
          </a:p>
          <a:p>
            <a:pPr algn="ctr" defTabSz="832104">
              <a:spcAft>
                <a:spcPts val="600"/>
              </a:spcAft>
            </a:pPr>
            <a:r>
              <a:rPr lang="fr-FR" sz="10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à l’honneur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D884131-ED31-9B51-14E5-FF4B68A9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B59465ED-9010-F5E6-17C8-A8C6005C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46D6-F527-4288-9761-A7FA4A1B76DA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2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Tom\AppData\Local\Microsoft\Windows\Temporary Internet Files\Content.IE5\KVSBUKP6\MPj04373390000[1].jpg"/>
          <p:cNvPicPr>
            <a:picLocks noChangeAspect="1" noChangeArrowheads="1"/>
          </p:cNvPicPr>
          <p:nvPr/>
        </p:nvPicPr>
        <p:blipFill rotWithShape="1">
          <a:blip r:embed="rId2" cstate="print"/>
          <a:srcRect t="11995" r="-1" b="25567"/>
          <a:stretch/>
        </p:blipFill>
        <p:spPr bwMode="auto">
          <a:xfrm>
            <a:off x="20" y="10"/>
            <a:ext cx="9143978" cy="6857990"/>
          </a:xfrm>
          <a:prstGeom prst="rect">
            <a:avLst/>
          </a:prstGeom>
          <a:noFill/>
        </p:spPr>
      </p:pic>
      <p:sp>
        <p:nvSpPr>
          <p:cNvPr id="1076" name="Rectangle 1075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0110" y="4277802"/>
            <a:ext cx="4516836" cy="1622451"/>
          </a:xfrm>
        </p:spPr>
        <p:txBody>
          <a:bodyPr>
            <a:normAutofit/>
          </a:bodyPr>
          <a:lstStyle/>
          <a:p>
            <a:pPr algn="r"/>
            <a:r>
              <a:rPr lang="fr-FR" sz="4000" b="1">
                <a:ln w="22225">
                  <a:solidFill>
                    <a:schemeClr val="accent2"/>
                  </a:solidFill>
                  <a:prstDash val="solid"/>
                </a:ln>
              </a:rPr>
              <a:t>développement durable</a:t>
            </a:r>
            <a:br>
              <a:rPr lang="fr-FR" sz="4000" b="1">
                <a:ln w="22225">
                  <a:solidFill>
                    <a:schemeClr val="accent2"/>
                  </a:solidFill>
                  <a:prstDash val="solid"/>
                </a:ln>
              </a:rPr>
            </a:br>
            <a:r>
              <a:rPr lang="fr-FR" sz="4000" b="1">
                <a:ln w="22225">
                  <a:solidFill>
                    <a:schemeClr val="accent2"/>
                  </a:solidFill>
                  <a:prstDash val="solid"/>
                </a:ln>
              </a:rPr>
              <a:t>biodiversité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91ADA1-2AA1-0E13-FA40-083E5E98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8482" y="6132125"/>
            <a:ext cx="594260" cy="6058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8582E2-60D7-40E7-AECB-CED9E7320F8D}" type="slidenum">
              <a:rPr lang="fr-FR" sz="1700"/>
              <a:pPr>
                <a:spcAft>
                  <a:spcPts val="600"/>
                </a:spcAft>
              </a:pPr>
              <a:t>3</a:t>
            </a:fld>
            <a:endParaRPr lang="fr-FR" sz="170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CEF194-4F29-6C01-EAB7-D984D2C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8B4599-E9CC-96FF-390E-796C8626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B8DB-6C62-4E23-82A6-9BBC46E882A8}" type="datetime1">
              <a:rPr lang="fr-FR" smtClean="0"/>
              <a:t>31/05/2024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A733AC-13CC-EFD8-964F-7C8147CB2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alphaModFix amt="35000"/>
          </a:blip>
          <a:srcRect l="4652" t="15723" r="10482" b="14178"/>
          <a:stretch/>
        </p:blipFill>
        <p:spPr>
          <a:xfrm>
            <a:off x="323528" y="476672"/>
            <a:ext cx="7920879" cy="63813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48AACC7-EB87-D2A5-E050-37C27C96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075"/>
            <a:ext cx="9144000" cy="79919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kumimoji="0" lang="fr-FR" sz="3200" b="1" i="0" u="none" strike="noStrike" kern="1200" cap="all" spc="0" normalizeH="0" baseline="0" noProof="0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développement durable - biodiversité</a:t>
            </a:r>
            <a:endParaRPr lang="fr-FR" sz="3200" dirty="0">
              <a:solidFill>
                <a:srgbClr val="009999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FDCA0F-C039-E3CD-5C4B-55B67E5B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775" y="1665597"/>
            <a:ext cx="9007181" cy="456373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Page 7 de la brochure :</a:t>
            </a:r>
          </a:p>
          <a:p>
            <a:pPr marL="182562" lvl="1" indent="0">
              <a:buNone/>
            </a:pPr>
            <a:r>
              <a:rPr lang="fr-FR" sz="1400" b="1" dirty="0">
                <a:solidFill>
                  <a:srgbClr val="004846"/>
                </a:solidFill>
              </a:rPr>
              <a:t>Croissance et décroissance, post-croissance… Une question fondamentale pour le 21ème siècle Gilbert Ricard </a:t>
            </a:r>
          </a:p>
          <a:p>
            <a:pPr marL="182562" lvl="1" indent="0">
              <a:lnSpc>
                <a:spcPct val="90000"/>
              </a:lnSpc>
              <a:buNone/>
            </a:pPr>
            <a:r>
              <a:rPr lang="fr-FR" sz="1400" dirty="0"/>
              <a:t>jeudi 5 décembre 2024 à 17h00</a:t>
            </a:r>
          </a:p>
          <a:p>
            <a:pPr marL="182562" lvl="1" indent="0">
              <a:lnSpc>
                <a:spcPct val="90000"/>
              </a:lnSpc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4846"/>
                </a:solidFill>
              </a:rPr>
              <a:t>La France va-t-elle manquer d’eau ?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4846"/>
                </a:solidFill>
              </a:rPr>
              <a:t>Bernard Corbel</a:t>
            </a: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r>
              <a:rPr lang="fr-FR" sz="1400" dirty="0"/>
              <a:t>lundi 16 décembre 2024 à 14h30</a:t>
            </a: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600" dirty="0"/>
          </a:p>
          <a:p>
            <a:pPr marL="0" lvl="1" indent="0">
              <a:lnSpc>
                <a:spcPct val="90000"/>
              </a:lnSpc>
              <a:buFont typeface="Arial" pitchFamily="34" charset="0"/>
              <a:buNone/>
            </a:pPr>
            <a:r>
              <a:rPr lang="fr-FR" sz="1400" dirty="0"/>
              <a:t>Page 8 de la brochure : </a:t>
            </a:r>
          </a:p>
          <a:p>
            <a:pPr marL="182562" lvl="1" indent="0">
              <a:lnSpc>
                <a:spcPct val="90000"/>
              </a:lnSpc>
              <a:buNone/>
            </a:pPr>
            <a:r>
              <a:rPr lang="fr-FR" sz="1400" b="1" dirty="0">
                <a:solidFill>
                  <a:srgbClr val="004846"/>
                </a:solidFill>
              </a:rPr>
              <a:t>La maîtrise de l’eau de l’Antiquité à nos jours : l’exemple du Nil et du haut barrage d’Assouan Marc Blanchard</a:t>
            </a:r>
          </a:p>
          <a:p>
            <a:pPr marL="182562" lvl="1" indent="0">
              <a:lnSpc>
                <a:spcPct val="90000"/>
              </a:lnSpc>
              <a:buNone/>
            </a:pPr>
            <a:r>
              <a:rPr lang="fr-FR" sz="1400" dirty="0"/>
              <a:t>lundi 27 janvier 2025 à 14h30</a:t>
            </a:r>
          </a:p>
          <a:p>
            <a:pPr marL="182562" lvl="1" indent="0">
              <a:lnSpc>
                <a:spcPct val="90000"/>
              </a:lnSpc>
              <a:buNone/>
            </a:pPr>
            <a:endParaRPr lang="fr-FR" sz="600" dirty="0"/>
          </a:p>
          <a:p>
            <a:pPr marL="0" lvl="1" indent="0">
              <a:lnSpc>
                <a:spcPct val="90000"/>
              </a:lnSpc>
              <a:buNone/>
            </a:pPr>
            <a:r>
              <a:rPr lang="fr-FR" sz="1400" dirty="0"/>
              <a:t>Page 9 de la brochure :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4846"/>
                </a:solidFill>
              </a:rPr>
              <a:t>Le Marais au Trésor - richesses des zones humides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4846"/>
                </a:solidFill>
              </a:rPr>
              <a:t>Emmanuel </a:t>
            </a:r>
            <a:r>
              <a:rPr lang="fr-FR" sz="1400" b="1" dirty="0" err="1">
                <a:solidFill>
                  <a:srgbClr val="004846"/>
                </a:solidFill>
              </a:rPr>
              <a:t>Lemarre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90000"/>
              </a:lnSpc>
              <a:buNone/>
            </a:pPr>
            <a:r>
              <a:rPr lang="fr-FR" sz="1400" dirty="0"/>
              <a:t>lundi 10 mars 2025 à 14h30</a:t>
            </a:r>
          </a:p>
          <a:p>
            <a:pPr marL="182562" lvl="1" indent="0">
              <a:lnSpc>
                <a:spcPct val="90000"/>
              </a:lnSpc>
              <a:buNone/>
            </a:pPr>
            <a:endParaRPr lang="fr-FR" sz="6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4846"/>
                </a:solidFill>
              </a:rPr>
              <a:t>Les côtes mondiales sont-elles menacées par la montée des eaux océaniques ?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004846"/>
                </a:solidFill>
              </a:rPr>
              <a:t>Michèle </a:t>
            </a:r>
            <a:r>
              <a:rPr lang="fr-FR" sz="1400" b="1" dirty="0" err="1">
                <a:solidFill>
                  <a:srgbClr val="004846"/>
                </a:solidFill>
              </a:rPr>
              <a:t>Saucerotte</a:t>
            </a:r>
            <a:endParaRPr lang="fr-FR" sz="1400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90000"/>
              </a:lnSpc>
              <a:buNone/>
            </a:pPr>
            <a:r>
              <a:rPr lang="fr-FR" sz="1400" dirty="0"/>
              <a:t>jeudi 20 mars 2025 à 17h00</a:t>
            </a:r>
          </a:p>
          <a:p>
            <a:pPr marL="180975" lvl="1" indent="176213">
              <a:lnSpc>
                <a:spcPct val="90000"/>
              </a:lnSpc>
              <a:buFont typeface="Arial" pitchFamily="34" charset="0"/>
              <a:buNone/>
            </a:pPr>
            <a:endParaRPr lang="fr-FR" sz="1400" dirty="0"/>
          </a:p>
          <a:p>
            <a:pPr marL="180975" lvl="1" indent="176213">
              <a:lnSpc>
                <a:spcPct val="90000"/>
              </a:lnSpc>
              <a:buNone/>
            </a:pPr>
            <a:endParaRPr lang="fr-FR" sz="1400" dirty="0"/>
          </a:p>
          <a:p>
            <a:pPr lvl="2">
              <a:lnSpc>
                <a:spcPct val="90000"/>
              </a:lnSpc>
            </a:pPr>
            <a:endParaRPr lang="fr-FR" sz="140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8B0B6B-CBEE-6CA1-D2F7-B4CB5FF4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8582E2-60D7-40E7-AECB-CED9E7320F8D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C3C670-96DE-6166-38A9-E1CDC9D8E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7" t="13058" r="5113" b="15109"/>
          <a:stretch/>
        </p:blipFill>
        <p:spPr>
          <a:xfrm>
            <a:off x="35495" y="915865"/>
            <a:ext cx="2365714" cy="72000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4B6D8F-89EF-6FC0-4069-7EB63CAC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0150076-9870-6CEC-6CB3-072E787C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36B6-CDF8-4E9A-A652-E3BCED723BC9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72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E9B996F-ADDA-3FF0-B1A0-E8E80BEF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22" y="646335"/>
            <a:ext cx="7919390" cy="638306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2784812-1F26-9C2E-3750-DE26D312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1" y="2321671"/>
            <a:ext cx="8884785" cy="2629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Page 14 de la brochure :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Journée jeu de piste en forêt avec ses petits-enfants : Barbizon - Laurence </a:t>
            </a:r>
            <a:r>
              <a:rPr lang="fr-FR" sz="1400" b="1" dirty="0" err="1">
                <a:solidFill>
                  <a:srgbClr val="004846"/>
                </a:solidFill>
              </a:rPr>
              <a:t>Lahsen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90000"/>
              </a:lnSpc>
              <a:buNone/>
            </a:pPr>
            <a:r>
              <a:rPr lang="fr-FR" sz="1400" dirty="0"/>
              <a:t>mercredi 23 octobre 2024 de 11h00 à 15h00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Journée jeu de piste en forêt avec ses petits-enfants : Gorge de </a:t>
            </a:r>
            <a:r>
              <a:rPr lang="fr-FR" sz="1400" b="1" dirty="0" err="1">
                <a:solidFill>
                  <a:srgbClr val="004846"/>
                </a:solidFill>
              </a:rPr>
              <a:t>Franchard</a:t>
            </a:r>
            <a:r>
              <a:rPr lang="fr-FR" sz="1400" b="1" dirty="0">
                <a:solidFill>
                  <a:srgbClr val="004846"/>
                </a:solidFill>
              </a:rPr>
              <a:t>  - Laurence </a:t>
            </a:r>
            <a:r>
              <a:rPr lang="fr-FR" sz="1400" b="1" dirty="0" err="1">
                <a:solidFill>
                  <a:srgbClr val="004846"/>
                </a:solidFill>
              </a:rPr>
              <a:t>Lahsen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buNone/>
            </a:pPr>
            <a:r>
              <a:rPr lang="fr-FR" sz="1400" dirty="0"/>
              <a:t>mercredi 30 octobre 2024 de 11h00 à 15h00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Page 18 et 19 de la brochure :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Reconnaissance des plantes sauvages comestibles 1 et/ou 2 - Frédéric </a:t>
            </a:r>
            <a:r>
              <a:rPr lang="fr-FR" sz="1400" b="1" dirty="0" err="1">
                <a:solidFill>
                  <a:srgbClr val="004846"/>
                </a:solidFill>
              </a:rPr>
              <a:t>Éclause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90000"/>
              </a:lnSpc>
              <a:buNone/>
            </a:pPr>
            <a:r>
              <a:rPr lang="fr-FR" sz="1400" dirty="0"/>
              <a:t>mercredi 23 avril et/ou mercredi 18 juin 2025 de 14h00 à 16h00</a:t>
            </a:r>
          </a:p>
          <a:p>
            <a:pPr marL="0" lvl="1" indent="0">
              <a:lnSpc>
                <a:spcPct val="90000"/>
              </a:lnSpc>
              <a:buNone/>
            </a:pPr>
            <a:endParaRPr lang="fr-FR" sz="1400" b="1" u="sng" dirty="0"/>
          </a:p>
          <a:p>
            <a:pPr marL="0" lvl="1" indent="0">
              <a:lnSpc>
                <a:spcPct val="90000"/>
              </a:lnSpc>
              <a:buNone/>
            </a:pPr>
            <a:endParaRPr lang="fr-FR" sz="1000" b="1" u="sng" dirty="0"/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000" dirty="0"/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000" b="1" dirty="0">
              <a:solidFill>
                <a:srgbClr val="009999"/>
              </a:solidFill>
            </a:endParaRP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lvl="2">
              <a:lnSpc>
                <a:spcPct val="90000"/>
              </a:lnSpc>
            </a:pPr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0704A3-0A78-A6DF-89C6-F1EF97A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664275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8582E2-60D7-40E7-AECB-CED9E7320F8D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97C9F5-95EF-36FF-559C-895AF0073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5" t="4847" r="5113" b="15110"/>
          <a:stretch/>
        </p:blipFill>
        <p:spPr>
          <a:xfrm>
            <a:off x="111240" y="1124003"/>
            <a:ext cx="2123076" cy="720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2E44CE5-9E4E-13F8-D259-E325E105DE49}"/>
              </a:ext>
            </a:extLst>
          </p:cNvPr>
          <p:cNvSpPr txBox="1">
            <a:spLocks/>
          </p:cNvSpPr>
          <p:nvPr/>
        </p:nvSpPr>
        <p:spPr>
          <a:xfrm>
            <a:off x="0" y="67711"/>
            <a:ext cx="9144000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développement durable - biodiversité</a:t>
            </a:r>
            <a:endParaRPr lang="fr-FR" sz="3200" dirty="0">
              <a:solidFill>
                <a:srgbClr val="009999"/>
              </a:solidFill>
            </a:endParaRPr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6E6BC38D-07C4-E7A4-7D6E-A2A0034209C4}"/>
              </a:ext>
            </a:extLst>
          </p:cNvPr>
          <p:cNvSpPr txBox="1">
            <a:spLocks/>
          </p:cNvSpPr>
          <p:nvPr/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08582E2-60D7-40E7-AECB-CED9E7320F8D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BB886CF-D914-1DE7-8F99-CE69C369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DF58EF-0594-9D14-D902-7BD6DD70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D6F4-9D52-4084-A08A-09CEDA156A2B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0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E9B996F-ADDA-3FF0-B1A0-E8E80BEF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0" y="474935"/>
            <a:ext cx="7919390" cy="638306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2784812-1F26-9C2E-3750-DE26D312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02" y="1187751"/>
            <a:ext cx="8884785" cy="4764187"/>
          </a:xfrm>
        </p:spPr>
        <p:txBody>
          <a:bodyPr>
            <a:noAutofit/>
          </a:bodyPr>
          <a:lstStyle/>
          <a:p>
            <a:pPr marL="0" lvl="1" indent="0">
              <a:lnSpc>
                <a:spcPct val="90000"/>
              </a:lnSpc>
              <a:buNone/>
            </a:pPr>
            <a:endParaRPr lang="fr-FR" sz="1400" b="1" u="sng" dirty="0"/>
          </a:p>
          <a:p>
            <a:pPr marL="0" lvl="1" indent="0">
              <a:lnSpc>
                <a:spcPct val="90000"/>
              </a:lnSpc>
              <a:buNone/>
            </a:pPr>
            <a:endParaRPr lang="fr-FR" sz="1000" b="1" u="sng" dirty="0"/>
          </a:p>
          <a:p>
            <a:pPr marL="0" lvl="1" indent="0">
              <a:lnSpc>
                <a:spcPct val="90000"/>
              </a:lnSpc>
              <a:buNone/>
            </a:pPr>
            <a:r>
              <a:rPr lang="fr-FR" sz="1400" dirty="0"/>
              <a:t>Page 36 de la brochure : 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Je fais mon encadrement avec du carton - Marie </a:t>
            </a:r>
            <a:r>
              <a:rPr lang="fr-FR" sz="1400" b="1" dirty="0" err="1">
                <a:solidFill>
                  <a:srgbClr val="004846"/>
                </a:solidFill>
              </a:rPr>
              <a:t>Tavarès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5 séances les vendredis d’octobre à novembre 2024  de 14h00 à 17h00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Je fabrique ma déco d’Halloween avec un adulte - Marie </a:t>
            </a:r>
            <a:r>
              <a:rPr lang="fr-FR" sz="1400" b="1" dirty="0" err="1">
                <a:solidFill>
                  <a:srgbClr val="004846"/>
                </a:solidFill>
              </a:rPr>
              <a:t>Tavarès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vendredi 25 octobre 2024 de 14h00 à 17h00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Vannerie sauvage - Frédéric </a:t>
            </a:r>
            <a:r>
              <a:rPr lang="fr-FR" sz="1400" b="1" dirty="0" err="1">
                <a:solidFill>
                  <a:srgbClr val="004846"/>
                </a:solidFill>
              </a:rPr>
              <a:t>Éclause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18 novembre 2024 de 14h00 à 17h00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Je fabrique ma déco de Pâques avec un adulte - Marie </a:t>
            </a:r>
            <a:r>
              <a:rPr lang="fr-FR" sz="1400" b="1" dirty="0" err="1">
                <a:solidFill>
                  <a:srgbClr val="004846"/>
                </a:solidFill>
              </a:rPr>
              <a:t>Tavarès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vendredi 18 avril 2025 de 14h00 à 17h00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lvl="2">
              <a:lnSpc>
                <a:spcPct val="90000"/>
              </a:lnSpc>
            </a:pPr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0704A3-0A78-A6DF-89C6-F1EF97A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664275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8582E2-60D7-40E7-AECB-CED9E7320F8D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2E44CE5-9E4E-13F8-D259-E325E105DE49}"/>
              </a:ext>
            </a:extLst>
          </p:cNvPr>
          <p:cNvSpPr txBox="1">
            <a:spLocks/>
          </p:cNvSpPr>
          <p:nvPr/>
        </p:nvSpPr>
        <p:spPr>
          <a:xfrm>
            <a:off x="600810" y="67711"/>
            <a:ext cx="9115914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développement durable - biodiversité</a:t>
            </a:r>
            <a:endParaRPr lang="fr-FR" sz="3200" dirty="0">
              <a:solidFill>
                <a:srgbClr val="009999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BA91125-F105-5A0D-E549-ACDE2F2D98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327" t="11005" r="5113" b="15109"/>
          <a:stretch/>
        </p:blipFill>
        <p:spPr>
          <a:xfrm>
            <a:off x="141102" y="863073"/>
            <a:ext cx="2299999" cy="720000"/>
          </a:xfrm>
          <a:prstGeom prst="rect">
            <a:avLst/>
          </a:prstGeom>
        </p:spPr>
      </p:pic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6E6BC38D-07C4-E7A4-7D6E-A2A0034209C4}"/>
              </a:ext>
            </a:extLst>
          </p:cNvPr>
          <p:cNvSpPr txBox="1">
            <a:spLocks/>
          </p:cNvSpPr>
          <p:nvPr/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100" b="1" kern="1200" spc="-7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108582E2-60D7-40E7-AECB-CED9E7320F8D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1924F8B-4A4D-9BA6-F887-B2F90D9E5DC3}"/>
              </a:ext>
            </a:extLst>
          </p:cNvPr>
          <p:cNvSpPr txBox="1"/>
          <p:nvPr/>
        </p:nvSpPr>
        <p:spPr>
          <a:xfrm>
            <a:off x="70550" y="4860758"/>
            <a:ext cx="9025887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fr-FR" sz="1400" dirty="0"/>
              <a:t>Page 24 de la brochure : 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004846"/>
                </a:solidFill>
              </a:rPr>
              <a:t>Quand la peinture parle du climat : pluie, orage et nuages dans les tableaux de la Renaissance à nos jours - Juliette </a:t>
            </a:r>
            <a:r>
              <a:rPr lang="fr-FR" sz="1400" b="1" dirty="0" err="1">
                <a:solidFill>
                  <a:srgbClr val="004846"/>
                </a:solidFill>
              </a:rPr>
              <a:t>Milbach</a:t>
            </a:r>
            <a:r>
              <a:rPr lang="fr-FR" sz="1400" b="1" dirty="0">
                <a:solidFill>
                  <a:srgbClr val="004846"/>
                </a:solidFill>
              </a:rPr>
              <a:t>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5 séances les mardis de janvier à mars 2025 de 14h00 à 16h00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ACF756-200D-0D60-F86D-F26BED9C81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691" t="11873" r="-3059" b="8418"/>
          <a:stretch/>
        </p:blipFill>
        <p:spPr>
          <a:xfrm>
            <a:off x="203584" y="3913758"/>
            <a:ext cx="2494542" cy="7756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905A19F-A73E-1657-A2BC-4124D130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131636-3A92-14D7-A0E9-104F7D3F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43DB-FC2B-4CCF-B122-9A5EE6BA3A7E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53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E9B996F-ADDA-3FF0-B1A0-E8E80BEF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7" y="428382"/>
            <a:ext cx="7919390" cy="6383065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2784812-1F26-9C2E-3750-DE26D3125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728" y="3366370"/>
            <a:ext cx="8884785" cy="327154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Page 41de la brochure :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Darwin : un naturaliste autour du monde - Sylvain </a:t>
            </a:r>
            <a:r>
              <a:rPr lang="fr-FR" sz="1400" b="1" dirty="0" err="1">
                <a:solidFill>
                  <a:srgbClr val="004846"/>
                </a:solidFill>
              </a:rPr>
              <a:t>Mahuzier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2 séances le mercredi en novembre 2024 de 14h00 à 16h00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Page 42 de la brochure :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Observation de la Terre et des océans par satellites - Martine </a:t>
            </a:r>
            <a:r>
              <a:rPr lang="fr-FR" sz="1400" b="1" dirty="0" err="1">
                <a:solidFill>
                  <a:srgbClr val="004846"/>
                </a:solidFill>
              </a:rPr>
              <a:t>Villégas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4 séances le mercredi en janvier 2025 de 10h00 à 11h30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Page 43 de la brochure :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La planète chauffe ! Un constat très inquiétant aux conséquences lourdes ! - Michèle Lalande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4 séances le vendredi de janvier à mars 2025 de 10h00 à 12h00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Page 44 de la brochure :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</a:pPr>
            <a:r>
              <a:rPr lang="fr-FR" sz="1400" b="1" dirty="0">
                <a:solidFill>
                  <a:srgbClr val="004846"/>
                </a:solidFill>
              </a:rPr>
              <a:t>Ces ondes qui nous entourent, qui soignent mais qui font peur – Martine </a:t>
            </a:r>
            <a:r>
              <a:rPr lang="fr-FR" sz="1400" b="1" dirty="0" err="1">
                <a:solidFill>
                  <a:srgbClr val="004846"/>
                </a:solidFill>
              </a:rPr>
              <a:t>Villégas</a:t>
            </a:r>
            <a:endParaRPr lang="fr-FR" sz="1400" b="1" dirty="0">
              <a:solidFill>
                <a:srgbClr val="004846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4 séances le lundi en mars 2025 de 10h00 à 11h30</a:t>
            </a:r>
          </a:p>
          <a:p>
            <a:pPr marL="0" lvl="1" indent="0">
              <a:lnSpc>
                <a:spcPct val="90000"/>
              </a:lnSpc>
              <a:buNone/>
            </a:pPr>
            <a:endParaRPr lang="fr-FR" sz="1400" b="1" u="sng" dirty="0"/>
          </a:p>
          <a:p>
            <a:pPr marL="0" lvl="1" indent="0">
              <a:lnSpc>
                <a:spcPct val="90000"/>
              </a:lnSpc>
              <a:buNone/>
            </a:pPr>
            <a:endParaRPr lang="fr-FR" sz="1400" b="1" u="sng" dirty="0"/>
          </a:p>
          <a:p>
            <a:pPr marL="0" lvl="1" indent="0">
              <a:lnSpc>
                <a:spcPct val="90000"/>
              </a:lnSpc>
              <a:buNone/>
            </a:pPr>
            <a:endParaRPr lang="fr-FR" sz="1000" b="1" u="sng" dirty="0"/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marL="182562" lvl="1" indent="0">
              <a:lnSpc>
                <a:spcPct val="90000"/>
              </a:lnSpc>
              <a:buFont typeface="Arial" pitchFamily="34" charset="0"/>
              <a:buNone/>
            </a:pPr>
            <a:endParaRPr lang="fr-FR" sz="1400" b="1" dirty="0">
              <a:solidFill>
                <a:srgbClr val="009999"/>
              </a:solidFill>
            </a:endParaRPr>
          </a:p>
          <a:p>
            <a:pPr lvl="2">
              <a:lnSpc>
                <a:spcPct val="90000"/>
              </a:lnSpc>
            </a:pPr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0704A3-0A78-A6DF-89C6-F1EF97A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8582E2-60D7-40E7-AECB-CED9E7320F8D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2E44CE5-9E4E-13F8-D259-E325E105DE49}"/>
              </a:ext>
            </a:extLst>
          </p:cNvPr>
          <p:cNvSpPr txBox="1">
            <a:spLocks/>
          </p:cNvSpPr>
          <p:nvPr/>
        </p:nvSpPr>
        <p:spPr>
          <a:xfrm>
            <a:off x="856896" y="82156"/>
            <a:ext cx="7626450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développement durable - biodiversité</a:t>
            </a:r>
            <a:endParaRPr lang="fr-FR" sz="3200" dirty="0">
              <a:solidFill>
                <a:srgbClr val="009999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80DF09-E392-D1BA-0096-D9AB6EDBC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7" t="6900" r="5113" b="15109"/>
          <a:stretch/>
        </p:blipFill>
        <p:spPr>
          <a:xfrm>
            <a:off x="291431" y="2601053"/>
            <a:ext cx="2178947" cy="72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FBA3E1-7516-FEB3-0774-FF97FF2D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31" y="884512"/>
            <a:ext cx="2371550" cy="71939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30264FE-441D-939C-1283-CCA95F257C92}"/>
              </a:ext>
            </a:extLst>
          </p:cNvPr>
          <p:cNvSpPr txBox="1"/>
          <p:nvPr/>
        </p:nvSpPr>
        <p:spPr>
          <a:xfrm>
            <a:off x="275121" y="1768016"/>
            <a:ext cx="6094520" cy="7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fr-FR" sz="1400" dirty="0"/>
              <a:t>Page 39 de la brochure : </a:t>
            </a:r>
          </a:p>
          <a:p>
            <a:pPr marL="468312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46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004846"/>
                </a:solidFill>
              </a:rPr>
              <a:t>Galápagos : les îles enchantées -Sylvain </a:t>
            </a:r>
            <a:r>
              <a:rPr lang="fr-FR" sz="1400" b="1" dirty="0" err="1">
                <a:solidFill>
                  <a:srgbClr val="004846"/>
                </a:solidFill>
              </a:rPr>
              <a:t>Mahuzier</a:t>
            </a:r>
            <a:r>
              <a:rPr lang="fr-FR" sz="1400" b="1" dirty="0">
                <a:solidFill>
                  <a:srgbClr val="004846"/>
                </a:solidFill>
              </a:rPr>
              <a:t>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2 séances le mercredi en novembre 2024 de 10h00 à 12h00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340A32E-CD6A-0D6B-569C-71331130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85AB255-7202-4536-708E-8B52D7CC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9AB8-82DA-4996-9405-716D209D8995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28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32" name="Oval 18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19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DD915369-3D9D-DEB8-6A80-06AED6A3BC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52" r="16082"/>
          <a:stretch/>
        </p:blipFill>
        <p:spPr>
          <a:xfrm>
            <a:off x="-13815" y="0"/>
            <a:ext cx="9143978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05E1AB-85E3-A3B1-BB48-3949BD09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09" y="4277802"/>
            <a:ext cx="7477760" cy="16224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Les femmes à </a:t>
            </a:r>
            <a:r>
              <a:rPr lang="fr-FR" sz="5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l’honneur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861BEA-4E41-114D-73F4-3403062B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8482" y="6132125"/>
            <a:ext cx="594260" cy="605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08582E2-60D7-40E7-AECB-CED9E7320F8D}" type="slidenum">
              <a:rPr lang="en-US" sz="1700">
                <a:latin typeface="+mj-lt"/>
              </a:rPr>
              <a:pPr>
                <a:spcAft>
                  <a:spcPts val="600"/>
                </a:spcAft>
              </a:pPr>
              <a:t>8</a:t>
            </a:fld>
            <a:endParaRPr lang="en-US" sz="1700">
              <a:latin typeface="+mj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26A312-94B5-5739-0353-C827A0BC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D7BC70-6DA6-58BA-99F5-8717AE93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078E-6DCF-432C-91A1-DDCA3A9B6650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71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2A12F2-2947-2F7B-C2A4-076738842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rcRect l="7789" t="5229" r="2671" b="5229"/>
          <a:stretch/>
        </p:blipFill>
        <p:spPr>
          <a:xfrm>
            <a:off x="899592" y="-207931"/>
            <a:ext cx="6912768" cy="6912768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FC20FA-2988-B8F4-1034-384C7868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77" y="1821547"/>
            <a:ext cx="9005623" cy="503645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sz="1400" dirty="0"/>
              <a:t>Page 6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Les femmes audacieuses - Pierrette </a:t>
            </a:r>
            <a:r>
              <a:rPr lang="fr-FR" sz="1400" b="1" dirty="0" err="1">
                <a:solidFill>
                  <a:srgbClr val="A50021"/>
                </a:solidFill>
              </a:rPr>
              <a:t>Dupoyet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jeudi 7 novembre 2024 à 17h00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Page 7 de la brochure :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L’effet Matilda et les femmes scientifiques « invisibles » - Louis-Pascal </a:t>
            </a:r>
            <a:r>
              <a:rPr lang="fr-FR" sz="1400" b="1" dirty="0" err="1">
                <a:solidFill>
                  <a:srgbClr val="A50021"/>
                </a:solidFill>
              </a:rPr>
              <a:t>Jacquemond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jeudi 21 novembre 2024 à 17h00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Les écrivains et leurs mères, les adorées, les ambigües, les vénéneuses - Pierre </a:t>
            </a:r>
            <a:r>
              <a:rPr lang="fr-FR" sz="1400" b="1" dirty="0" err="1">
                <a:solidFill>
                  <a:srgbClr val="A50021"/>
                </a:solidFill>
              </a:rPr>
              <a:t>Guini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25 novembre 2024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Les femmes impressionnistes : Berthe Morisot, Marie </a:t>
            </a:r>
            <a:r>
              <a:rPr lang="fr-FR" sz="1400" b="1" dirty="0" err="1">
                <a:solidFill>
                  <a:srgbClr val="A50021"/>
                </a:solidFill>
              </a:rPr>
              <a:t>Braquemond</a:t>
            </a:r>
            <a:r>
              <a:rPr lang="fr-FR" sz="1400" b="1" dirty="0">
                <a:solidFill>
                  <a:srgbClr val="A50021"/>
                </a:solidFill>
              </a:rPr>
              <a:t>, Eva Gonzalès et Marie Cassatt - Vincent Bouton 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2 décembre 2024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A50021"/>
                </a:solidFill>
              </a:rPr>
              <a:t>Les femmes et la musique - Yvon Le </a:t>
            </a:r>
            <a:r>
              <a:rPr lang="fr-FR" sz="1400" b="1" dirty="0" err="1">
                <a:solidFill>
                  <a:srgbClr val="A50021"/>
                </a:solidFill>
              </a:rPr>
              <a:t>Quellec</a:t>
            </a:r>
            <a:endParaRPr lang="fr-FR" sz="1400" b="1" dirty="0">
              <a:solidFill>
                <a:srgbClr val="A50021"/>
              </a:solidFill>
            </a:endParaRP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lundi 9 décembre 2024 à 14h30</a:t>
            </a:r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marL="182562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29110-9C49-9821-9C29-C391DFA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8582E2-60D7-40E7-AECB-CED9E7320F8D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8B0010D-E9AB-263D-D707-71BC9F2FC1D1}"/>
              </a:ext>
            </a:extLst>
          </p:cNvPr>
          <p:cNvSpPr txBox="1">
            <a:spLocks/>
          </p:cNvSpPr>
          <p:nvPr/>
        </p:nvSpPr>
        <p:spPr>
          <a:xfrm>
            <a:off x="2267744" y="116632"/>
            <a:ext cx="4824536" cy="799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rgbClr val="004846"/>
                </a:solidFill>
              </a:rPr>
              <a:t>Programmation 2024/2025 </a:t>
            </a:r>
            <a:br>
              <a:rPr lang="fr-FR" sz="3000" dirty="0">
                <a:solidFill>
                  <a:srgbClr val="009999"/>
                </a:solidFill>
              </a:rPr>
            </a:br>
            <a:r>
              <a:rPr lang="fr-FR" sz="3200" b="1" dirty="0">
                <a:ln w="22225">
                  <a:solidFill>
                    <a:srgbClr val="9B2D1F"/>
                  </a:solidFill>
                  <a:prstDash val="solid"/>
                </a:ln>
                <a:solidFill>
                  <a:srgbClr val="9B2D1F">
                    <a:lumMod val="40000"/>
                    <a:lumOff val="60000"/>
                  </a:srgbClr>
                </a:solidFill>
                <a:latin typeface="Rockwell Condensed" panose="02060603050405020104"/>
              </a:rPr>
              <a:t>les femmes à l’honneur</a:t>
            </a:r>
            <a:endParaRPr lang="fr-FR" sz="3200" dirty="0">
              <a:solidFill>
                <a:srgbClr val="009999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6DF0BD-85EC-13D2-917C-426EA1960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6" y="966995"/>
            <a:ext cx="2365453" cy="71939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D03BD1-7ACD-005D-0624-6B2E3F89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FH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86D53D07-5E7D-42A7-DD2E-B335663C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EAFE-306F-4F54-A595-9B646E101E08}" type="datetime1">
              <a:rPr lang="fr-FR" smtClean="0"/>
              <a:t>31/05/2024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67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TP030007287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2010-04-16T13:57:26+00:00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327914</Value>
      <Value>503369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écologie - Concept feuilles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écologie - Concept feuilles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yldBnxFCLgy8NE+T5vajaw+Iv3s=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2009-10-10T07:00:00+00:00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170164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DD752E-9BDF-4ACF-B183-2EA599E47E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619B3-F3C7-4F75-9017-5742C4E22477}">
  <ds:schemaRefs>
    <ds:schemaRef ds:uri="http://schemas.microsoft.com/office/2006/metadata/properties"/>
    <ds:schemaRef ds:uri="http://purl.org/dc/elements/1.1/"/>
    <ds:schemaRef ds:uri="http://www.w3.org/XML/1998/namespace"/>
    <ds:schemaRef ds:uri="64acb2c5-0a2b-4bda-bd34-58e36cbb80d2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d93d202-47fc-4405-873a-cab67cc5f1b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C391C1-8F15-48D1-A7E5-33DF36D170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Type de bois</Template>
  <TotalTime>1006</TotalTime>
  <Words>1499</Words>
  <Application>Microsoft Office PowerPoint</Application>
  <PresentationFormat>Affichage à l'écran (4:3)</PresentationFormat>
  <Paragraphs>270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Baguet Script</vt:lpstr>
      <vt:lpstr>Bradley Hand ITC</vt:lpstr>
      <vt:lpstr>Calibri</vt:lpstr>
      <vt:lpstr>Rockwell</vt:lpstr>
      <vt:lpstr>Rockwell Condensed</vt:lpstr>
      <vt:lpstr>Wingdings</vt:lpstr>
      <vt:lpstr>Type de bois</vt:lpstr>
      <vt:lpstr>Année universitaire 2024/2025 </vt:lpstr>
      <vt:lpstr>Présentation PowerPoint</vt:lpstr>
      <vt:lpstr>développement durable biodiversité</vt:lpstr>
      <vt:lpstr>Programmation 2024/2025  développement durable - biodiversité</vt:lpstr>
      <vt:lpstr>Présentation PowerPoint</vt:lpstr>
      <vt:lpstr>Présentation PowerPoint</vt:lpstr>
      <vt:lpstr>Présentation PowerPoint</vt:lpstr>
      <vt:lpstr>Les femmes à l’honneur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FILS ROUGES UIA Melun Val de Seine Année universitaire 2023/2024</dc:title>
  <dc:creator>Françoise HOUY</dc:creator>
  <cp:lastModifiedBy>Françoise HOUY</cp:lastModifiedBy>
  <cp:revision>13</cp:revision>
  <cp:lastPrinted>2024-05-30T14:15:27Z</cp:lastPrinted>
  <dcterms:created xsi:type="dcterms:W3CDTF">2023-09-07T15:09:00Z</dcterms:created>
  <dcterms:modified xsi:type="dcterms:W3CDTF">2024-05-31T13:02:51Z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8572900</vt:r8>
  </property>
  <property fmtid="{D5CDD505-2E9C-101B-9397-08002B2CF9AE}" pid="5" name="APTrustLevel">
    <vt:r8>3</vt:r8>
  </property>
</Properties>
</file>